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PT Sans Narrow"/>
      <p:regular r:id="rId48"/>
      <p:bold r:id="rId49"/>
    </p:embeddedFont>
    <p:embeddedFont>
      <p:font typeface="Roboto Light"/>
      <p:regular r:id="rId50"/>
      <p:bold r:id="rId51"/>
      <p:italic r:id="rId52"/>
      <p:boldItalic r:id="rId53"/>
    </p:embeddedFont>
    <p:embeddedFont>
      <p:font typeface="Oswald"/>
      <p:regular r:id="rId54"/>
      <p:bold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Narrow-regular.fntdata"/><Relationship Id="rId47" Type="http://schemas.openxmlformats.org/officeDocument/2006/relationships/slide" Target="slides/slide42.xml"/><Relationship Id="rId49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Light-bold.fntdata"/><Relationship Id="rId50" Type="http://schemas.openxmlformats.org/officeDocument/2006/relationships/font" Target="fonts/RobotoLight-regular.fntdata"/><Relationship Id="rId53" Type="http://schemas.openxmlformats.org/officeDocument/2006/relationships/font" Target="fonts/RobotoLight-boldItalic.fntdata"/><Relationship Id="rId52" Type="http://schemas.openxmlformats.org/officeDocument/2006/relationships/font" Target="fonts/RobotoLight-italic.fntdata"/><Relationship Id="rId11" Type="http://schemas.openxmlformats.org/officeDocument/2006/relationships/slide" Target="slides/slide6.xml"/><Relationship Id="rId55" Type="http://schemas.openxmlformats.org/officeDocument/2006/relationships/font" Target="fonts/Oswald-bold.fntdata"/><Relationship Id="rId10" Type="http://schemas.openxmlformats.org/officeDocument/2006/relationships/slide" Target="slides/slide5.xml"/><Relationship Id="rId54" Type="http://schemas.openxmlformats.org/officeDocument/2006/relationships/font" Target="fonts/Oswald-regular.fntdata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45d6eb94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45d6eb94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45d6eb94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45d6eb94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45d6eb94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45d6eb94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c5d35445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8c5d35445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c5d35445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c5d35445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45d6eb94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45d6eb9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868fbfba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868fbfb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45d6eb94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45d6eb94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9247efef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9247efef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9247efef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89247efe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89247efe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89247efe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c5d3544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c5d3544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9247efef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89247efef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ee4ee72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ee4ee72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45d6eb94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45d6eb94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45d6eb94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45d6eb9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9247efef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89247efef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9247efef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89247efef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89247efef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89247efef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c5d35445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8c5d35445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c5d35445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c5d35445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953b6b6f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953b6b6f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7f9e302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7f9e302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c5d35445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c5d35445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7d9dc2a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97d9dc2a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8c5d35445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8c5d35445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45d6eb94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45d6eb94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953b6b6f5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953b6b6f5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8c5d35445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8c5d35445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4a653d740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4a653d740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8c5d35445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8c5d35445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4a653d740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4a653d740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9247efe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9247efe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8c5d35445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8c5d35445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94a653d740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94a653d740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94a653d740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94a653d740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9247efef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9247efef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9247efef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9247efe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9247efef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9247efef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9247efef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9247efef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9247efef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89247efef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hyperlink" Target="https://codebrowser.dev/glibc/glibc/sysdeps/unix/sysv/linux/_exit.c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langsec.org/papers/Bratus.pdf" TargetMode="External"/><Relationship Id="rId4" Type="http://schemas.openxmlformats.org/officeDocument/2006/relationships/hyperlink" Target="https://www.youtube.com/watch?v=8Dcj19KGKWM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wn.college" TargetMode="External"/><Relationship Id="rId4" Type="http://schemas.openxmlformats.org/officeDocument/2006/relationships/hyperlink" Target="https://p.ost2.fyi/courses" TargetMode="External"/><Relationship Id="rId5" Type="http://schemas.openxmlformats.org/officeDocument/2006/relationships/hyperlink" Target="https://gist.github.com/anvbis/64907e4f90974c4bdd930baeb705dedf" TargetMode="External"/><Relationship Id="rId6" Type="http://schemas.openxmlformats.org/officeDocument/2006/relationships/hyperlink" Target="https://0xinfection.xyz/reversing/" TargetMode="External"/><Relationship Id="rId7" Type="http://schemas.openxmlformats.org/officeDocument/2006/relationships/hyperlink" Target="https://play.picoctf.org/" TargetMode="External"/><Relationship Id="rId8" Type="http://schemas.openxmlformats.org/officeDocument/2006/relationships/hyperlink" Target="https://quixel200.github.io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26902"/>
              <a:buNone/>
            </a:pPr>
            <a:r>
              <a:rPr lang="en-GB" sz="3680">
                <a:latin typeface="Oswald"/>
                <a:ea typeface="Oswald"/>
                <a:cs typeface="Oswald"/>
                <a:sym typeface="Oswald"/>
              </a:rPr>
              <a:t>The art of Reverse Engineering and Exploitation</a:t>
            </a:r>
            <a:endParaRPr sz="368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basic introduction to assembly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Assembly is the simplest programming language.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It is also a direct translation of binary code and hence is very CPU </a:t>
            </a:r>
            <a:r>
              <a:rPr lang="en-GB"/>
              <a:t>architecture</a:t>
            </a:r>
            <a:r>
              <a:rPr lang="en-GB"/>
              <a:t> </a:t>
            </a:r>
            <a:r>
              <a:rPr lang="en-GB"/>
              <a:t>dependent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X86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MIPS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RISC-V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26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Assembly Dialects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9750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beginning intel created the 8085 CPU,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Then the intel 8086 CPU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Intel 80186 CPU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Intel 80286 CPU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Hence the name x86…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Now AT&amp;T came along and made their own syntax for x86, a very terrible one.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Please stick to the intel syntax.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Registers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CPUs need to be fast, hence registers.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Rax,rbx,rcx,rdx,rbp,rsp,rdi,rsi,r8,r9,r10,r11,r12,r13,r14,r15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Most registers hold 64 bits of data (8 bytes) on a 64 bit system(obviously),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32 bit registers: eax,ebx,ecx….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Partial access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-10983" l="-2665" r="-1447" t="6871"/>
          <a:stretch/>
        </p:blipFill>
        <p:spPr>
          <a:xfrm>
            <a:off x="-129125" y="1017728"/>
            <a:ext cx="9144001" cy="2550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486375" y="3598300"/>
            <a:ext cx="8134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This is to maintain backwards </a:t>
            </a:r>
            <a:r>
              <a:rPr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compatibility</a:t>
            </a:r>
            <a:r>
              <a:rPr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with older code.</a:t>
            </a:r>
            <a:endParaRPr sz="1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(older systems used 32 bit registers).</a:t>
            </a:r>
            <a:endParaRPr sz="1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instructions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add,sub - self explanatory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</a:t>
            </a:r>
            <a:r>
              <a:rPr lang="en-GB"/>
              <a:t>ea - load effective address (load address from memory)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</a:t>
            </a:r>
            <a:r>
              <a:rPr lang="en-GB"/>
              <a:t>ov - move data between registers or register and memory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all - calls a function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cmp - comparing two registers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jmp,jnz,jne,je,jz - control flow (jump)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access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Load: mov rax,[rip+offset]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Store: mov [rip+offset],rax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Reference: lea rax,[rip+offset]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On the stack: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Uses rbp or rsp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Eg: mov rax,[rbp-offset]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20715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Syscalls!</a:t>
            </a:r>
            <a:endParaRPr/>
          </a:p>
        </p:txBody>
      </p:sp>
      <p:pic>
        <p:nvPicPr>
          <p:cNvPr id="160" name="Google Shape;160;p28" title="Untitled desig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827" y="608400"/>
            <a:ext cx="3797249" cy="392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0" y="4535100"/>
            <a:ext cx="8135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https://codebrowser.dev/glibc/glibc/sysdeps/unix/sysv/linux/_exit.c.html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33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functions begin with a </a:t>
            </a:r>
            <a:r>
              <a:rPr b="1" lang="en-GB">
                <a:latin typeface="Oswald"/>
                <a:ea typeface="Oswald"/>
                <a:cs typeface="Oswald"/>
                <a:sym typeface="Oswald"/>
              </a:rPr>
              <a:t>prologue</a:t>
            </a:r>
            <a:r>
              <a:rPr b="1" lang="en-GB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GB"/>
              <a:t>and end in a </a:t>
            </a:r>
            <a:r>
              <a:rPr b="1" lang="en-GB">
                <a:latin typeface="Oswald"/>
                <a:ea typeface="Oswald"/>
                <a:cs typeface="Oswald"/>
                <a:sym typeface="Oswald"/>
              </a:rPr>
              <a:t>epilogue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50" y="1700725"/>
            <a:ext cx="65341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Breaking down the program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program is made up of </a:t>
            </a:r>
            <a:r>
              <a:rPr b="1" lang="en-GB"/>
              <a:t>modules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That implement certain</a:t>
            </a:r>
            <a:r>
              <a:rPr b="1" lang="en-GB"/>
              <a:t> functions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That contains </a:t>
            </a:r>
            <a:r>
              <a:rPr b="1" lang="en-GB"/>
              <a:t>blocks </a:t>
            </a:r>
            <a:r>
              <a:rPr lang="en-GB"/>
              <a:t>of</a:t>
            </a:r>
            <a:r>
              <a:rPr b="1" lang="en-GB"/>
              <a:t> instructions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That operate on </a:t>
            </a:r>
            <a:r>
              <a:rPr b="1" lang="en-GB"/>
              <a:t>variables</a:t>
            </a:r>
            <a:r>
              <a:rPr lang="en-GB"/>
              <a:t> and </a:t>
            </a:r>
            <a:r>
              <a:rPr b="1" lang="en-GB"/>
              <a:t>data structures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0799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</a:t>
            </a:r>
            <a:r>
              <a:rPr lang="en-GB"/>
              <a:t>cc - to make your binary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objdump - disassemble source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objcopy - replace sections of binary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strip - remove debug symbols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strings - prints ASCII (readable) words from binary.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Ida,ghidra, binary ninja,radare2 - advanced disassemblers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strace - track system calls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whoami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CTF player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Member of CTF Academy, ASU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Member of TamilCTF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Yellow Belt at pwn.college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13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 frames</a:t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751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stack maintains function frames that help keep track of program state(including variables,return addresses)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800" y="1440251"/>
            <a:ext cx="4712400" cy="35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Lets get hands on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Let’s reverse a simple </a:t>
            </a:r>
            <a:r>
              <a:rPr lang="en-GB"/>
              <a:t>licence</a:t>
            </a:r>
            <a:r>
              <a:rPr lang="en-GB"/>
              <a:t> checker I made together.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Special cases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program compiled in a language that has an “intermediate” form will be easy to reverse and will have tools, eg: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.NET </a:t>
            </a:r>
            <a:r>
              <a:rPr lang="en-GB"/>
              <a:t>binaries compiled on windows(.NET runtime)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Python and Java (uses a VM to execute code)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What's</a:t>
            </a:r>
            <a:r>
              <a:rPr lang="en-GB"/>
              <a:t> the point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order to exploit a program, we need to understand it better than the developer who wrote it.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Keygens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Anti-Debugging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Malware Analysis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 with C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 was designed to provide low level memory access to developers. It maps very closely to assembly with very few surprises.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Of course, with great power comes great responsibility.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 lot of software has been developed in languages with no memory safety.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By the time modern VM-based and memory safe languages were developed, it was already too late.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19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Exploitation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Von </a:t>
            </a:r>
            <a:r>
              <a:rPr lang="en-GB"/>
              <a:t>Neumann</a:t>
            </a:r>
            <a:r>
              <a:rPr lang="en-GB"/>
              <a:t> architecture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r/ProgrammerHumor - Data Instructions Corporate needs you to find the differences between this picture and this picture. von Neumann They're the same picture."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700" y="445025"/>
            <a:ext cx="3607325" cy="40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Mixing data and code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data is treated the same by the program.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Problems occur when user input reaches regions of memory it </a:t>
            </a:r>
            <a:r>
              <a:rPr lang="en-GB"/>
              <a:t>shouldn't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latin typeface="Oswald"/>
                <a:ea typeface="Oswald"/>
                <a:cs typeface="Oswald"/>
                <a:sym typeface="Oswald"/>
              </a:rPr>
              <a:t>Smashing the stack for fun and profit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latin typeface="Oswald"/>
                <a:ea typeface="Oswald"/>
                <a:cs typeface="Oswald"/>
                <a:sym typeface="Oswald"/>
              </a:rPr>
              <a:t>Volume Seven, Issue Forty Nine</a:t>
            </a:r>
            <a:endParaRPr sz="19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Ret2win example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Note that ASLR is enabled (this is the default setting and no one will go out of their way to disable it)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50" y="2864474"/>
            <a:ext cx="7967099" cy="1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Ret2win</a:t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But now, let’s add a condition check… how do we bypass that?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ret2win?</a:t>
            </a:r>
            <a:endParaRPr/>
          </a:p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 there’s no win?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Shellcode!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5047"/>
            <a:ext cx="9144000" cy="439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canary</a:t>
            </a:r>
            <a:endParaRPr/>
          </a:p>
        </p:txBody>
      </p:sp>
      <p:pic>
        <p:nvPicPr>
          <p:cNvPr descr="The Canary In The Coal Mine Isn't Ancient History"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175" y="1312881"/>
            <a:ext cx="4173651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canary</a:t>
            </a:r>
            <a:endParaRPr/>
          </a:p>
        </p:txBody>
      </p:sp>
      <p:sp>
        <p:nvSpPr>
          <p:cNvPr id="255" name="Google Shape;255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canary is a special value that is placed on the stack at the start of the function, and </a:t>
            </a:r>
            <a:r>
              <a:rPr lang="en-GB"/>
              <a:t>checked</a:t>
            </a:r>
            <a:r>
              <a:rPr lang="en-GB"/>
              <a:t> at the end of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075" y="2312688"/>
            <a:ext cx="240982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Lego Pieces</a:t>
            </a:r>
            <a:endParaRPr/>
          </a:p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100" y="1266325"/>
            <a:ext cx="4572027" cy="342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Bits and pieces </a:t>
            </a:r>
            <a:endParaRPr/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 we have two useless functions that do something useful when combined together?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Let's</a:t>
            </a:r>
            <a:r>
              <a:rPr lang="en-GB"/>
              <a:t> look at an example.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function that opens the flag file.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function that reads from a file descriptor.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is the basis of a concept called ROP, but instead of functions, we mess with instructions.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Mitigations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11700" y="1152475"/>
            <a:ext cx="85206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Oswald"/>
                <a:ea typeface="Oswald"/>
                <a:cs typeface="Oswald"/>
                <a:sym typeface="Oswald"/>
              </a:rPr>
              <a:t>ASLR</a:t>
            </a:r>
            <a:r>
              <a:rPr lang="en-GB" sz="1700"/>
              <a:t> - Address Space Layout Randomization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Will randomize the memory </a:t>
            </a:r>
            <a:r>
              <a:rPr lang="en-GB" sz="1700"/>
              <a:t>layout</a:t>
            </a:r>
            <a:r>
              <a:rPr lang="en-GB" sz="1700"/>
              <a:t> of a program during runtime. (stack,heap etc.)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latin typeface="Oswald"/>
                <a:ea typeface="Oswald"/>
                <a:cs typeface="Oswald"/>
                <a:sym typeface="Oswald"/>
              </a:rPr>
              <a:t>PIE</a:t>
            </a:r>
            <a:r>
              <a:rPr lang="en-GB" sz="1700"/>
              <a:t> - Position </a:t>
            </a:r>
            <a:r>
              <a:rPr lang="en-GB" sz="1700"/>
              <a:t>Independent</a:t>
            </a:r>
            <a:r>
              <a:rPr lang="en-GB" sz="1700"/>
              <a:t> Executable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Will randomize the location of the </a:t>
            </a:r>
            <a:r>
              <a:rPr lang="en-GB" sz="1700"/>
              <a:t>binary’s</a:t>
            </a:r>
            <a:r>
              <a:rPr lang="en-GB" sz="1700"/>
              <a:t> executable code.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Usually PIE and ASLR and combined together.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cat /proc/sys/kernel/randomize_va_space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Mitigations</a:t>
            </a:r>
            <a:endParaRPr/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Oswald"/>
                <a:ea typeface="Oswald"/>
                <a:cs typeface="Oswald"/>
                <a:sym typeface="Oswald"/>
              </a:rPr>
              <a:t>NX</a:t>
            </a:r>
            <a:r>
              <a:rPr lang="en-GB" sz="1700"/>
              <a:t> - no-execute bit - makes the stack non-executable.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>
                <a:latin typeface="Oswald"/>
                <a:ea typeface="Oswald"/>
                <a:cs typeface="Oswald"/>
                <a:sym typeface="Oswald"/>
              </a:rPr>
              <a:t>Relocation Read Only (RELRO)</a:t>
            </a:r>
            <a:r>
              <a:rPr lang="en-GB" sz="1700"/>
              <a:t> - another modern mitigation, will make the GOT/PLT table read only.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my shellcode!</a:t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may have noticed that the NX bit makes the stack non-executable. So shellcoding is not longer a viable option. </a:t>
            </a:r>
            <a:br>
              <a:rPr lang="en-GB"/>
            </a:br>
            <a:br>
              <a:rPr lang="en-GB"/>
            </a:br>
            <a:r>
              <a:rPr lang="en-GB"/>
              <a:t>It is still possible to exploit binaries that have all protections enabled.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Most modern exploits combine one or two(sometimes even more) vulnerabilities in order to do anything useful.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Defeating modern mitigations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Typically, one would need a leak of a memory address in order to get exploit a binary with ASLR/PIE.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Exception: fork()’d processes have the same canary and the same memory </a:t>
            </a:r>
            <a:r>
              <a:rPr lang="en-GB"/>
              <a:t>layout.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PIE binaries are usually page aligned… this has some implications.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Lego pieces</a:t>
            </a:r>
            <a:endParaRPr/>
          </a:p>
        </p:txBody>
      </p:sp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311700" y="1152425"/>
            <a:ext cx="8520600" cy="3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ROP is a technique using instructions from the binary to achieve the desired result. The instructions are generally in the form of: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[some operation], ret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These instructions are known as gadgets.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We can chain multiple gadgets like this and create a “ROP chain”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wait there’s more…</a:t>
            </a:r>
            <a:endParaRPr/>
          </a:p>
        </p:txBody>
      </p:sp>
      <p:sp>
        <p:nvSpPr>
          <p:cNvPr id="305" name="Google Shape;305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GOT overwrite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Heap exploits are still a common occurence to this day… (A lot of it being tcache)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Race conditions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Sandbox escapes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Kernel exploitation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we start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Reversing and binary exploitation is a very broad topic, I am going to assume some basic knowledge.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If something doesn’t make sense, please don’t hesitate to ask.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First, some theory…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Weird Machines</a:t>
            </a:r>
            <a:endParaRPr/>
          </a:p>
        </p:txBody>
      </p:sp>
      <p:sp>
        <p:nvSpPr>
          <p:cNvPr id="311" name="Google Shape;311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“Any complex execution environment is actually </a:t>
            </a:r>
            <a:r>
              <a:rPr b="1" lang="en-GB"/>
              <a:t>many</a:t>
            </a:r>
            <a:r>
              <a:rPr lang="en-GB"/>
              <a:t>, one intended machine, endless </a:t>
            </a:r>
            <a:r>
              <a:rPr b="1" lang="en-GB"/>
              <a:t>weird machines</a:t>
            </a:r>
            <a:r>
              <a:rPr lang="en-GB"/>
              <a:t>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 exploit is code that runs on a “weird machine” in its “weird instructions”.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https://langsec.org/papers/Bratus.pdf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https://www.youtube.com/watch?v=8Dcj19KGKWM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and </a:t>
            </a:r>
            <a:r>
              <a:rPr lang="en-GB"/>
              <a:t>further</a:t>
            </a:r>
            <a:r>
              <a:rPr lang="en-GB"/>
              <a:t> reading</a:t>
            </a:r>
            <a:endParaRPr/>
          </a:p>
        </p:txBody>
      </p:sp>
      <p:sp>
        <p:nvSpPr>
          <p:cNvPr id="317" name="Google Shape;317;p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https://pwn.college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https://p.ost2.fyi/courses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https://gist.github.com/anvbis/64907e4f90974c4bdd930baeb705dedf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https://0xinfection.xyz/reversing/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https://play.picoctf.org/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8"/>
              </a:rPr>
              <a:t>https://quixel200.github.io/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4"/>
          <p:cNvSpPr txBox="1"/>
          <p:nvPr>
            <p:ph type="title"/>
          </p:nvPr>
        </p:nvSpPr>
        <p:spPr>
          <a:xfrm>
            <a:off x="311700" y="1983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Reverse Engineering 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typical process of “making” a program: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Figure out what you want to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Code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Compile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Run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Information is lost in every step of the process.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Reverse Engineering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Transition between design and code: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Who wrote this bad code? …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Oh wait that was 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Transition between code and compilation: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Variable/function names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Structures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Algorithms (compiler optimization)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Reverse Engineering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goal is to reverse the design of the binary: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Disassemble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Decompile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Lots of inference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cat?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$ file /bin/cat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/bin/cat:</a:t>
            </a:r>
            <a:r>
              <a:rPr b="1" lang="en-GB"/>
              <a:t> ELF 64-bit</a:t>
            </a:r>
            <a:r>
              <a:rPr lang="en-GB"/>
              <a:t> LSB pie executable, </a:t>
            </a:r>
            <a:r>
              <a:rPr b="1" lang="en-GB"/>
              <a:t>x86-64</a:t>
            </a:r>
            <a:r>
              <a:rPr lang="en-GB"/>
              <a:t>, version 1 (SYSV), dynamically linked, interpreter /lib64/ld-linux-x86-64.so.2, BuildID[sha1]=b357ed53c8c9cb1a312f83b28982304effae0135, for GNU/Linux 3.2.0, </a:t>
            </a:r>
            <a:r>
              <a:rPr b="1" lang="en-GB"/>
              <a:t>stripped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Windows has PE (Portable Executables), you might know them as exe’s.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ELF?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</a:t>
            </a:r>
            <a:r>
              <a:rPr lang="en-GB"/>
              <a:t>o</a:t>
            </a:r>
            <a:r>
              <a:rPr lang="en-GB"/>
              <a:t>rtant sections: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.text - the executable code of your program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.rodata - global read-only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.data - global writable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.plt and .got - resolve and dispatch library calls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703" y="410000"/>
            <a:ext cx="2849300" cy="31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